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7"/>
  </p:notesMasterIdLst>
  <p:sldIdLst>
    <p:sldId id="256" r:id="rId2"/>
    <p:sldId id="321" r:id="rId3"/>
    <p:sldId id="317" r:id="rId4"/>
    <p:sldId id="318" r:id="rId5"/>
    <p:sldId id="319" r:id="rId6"/>
    <p:sldId id="324" r:id="rId7"/>
    <p:sldId id="299" r:id="rId8"/>
    <p:sldId id="300" r:id="rId9"/>
    <p:sldId id="301" r:id="rId10"/>
    <p:sldId id="302" r:id="rId11"/>
    <p:sldId id="303" r:id="rId12"/>
    <p:sldId id="291" r:id="rId13"/>
    <p:sldId id="261" r:id="rId14"/>
    <p:sldId id="322" r:id="rId15"/>
    <p:sldId id="262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954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Sommer" userId="18b85ad1-eab4-4c66-a8ab-a5020ad0c3a3" providerId="ADAL" clId="{AC67DB3D-600E-4CAA-8A53-ECD6D2278430}"/>
    <pc:docChg chg="undo custSel modSld">
      <pc:chgData name="Andrea Sommer" userId="18b85ad1-eab4-4c66-a8ab-a5020ad0c3a3" providerId="ADAL" clId="{AC67DB3D-600E-4CAA-8A53-ECD6D2278430}" dt="2024-05-03T12:57:43.780" v="1179" actId="113"/>
      <pc:docMkLst>
        <pc:docMk/>
      </pc:docMkLst>
      <pc:sldChg chg="modSp mod">
        <pc:chgData name="Andrea Sommer" userId="18b85ad1-eab4-4c66-a8ab-a5020ad0c3a3" providerId="ADAL" clId="{AC67DB3D-600E-4CAA-8A53-ECD6D2278430}" dt="2024-05-03T12:55:14.670" v="1129" actId="1036"/>
        <pc:sldMkLst>
          <pc:docMk/>
          <pc:sldMk cId="2292701501" sldId="299"/>
        </pc:sldMkLst>
        <pc:spChg chg="mod">
          <ac:chgData name="Andrea Sommer" userId="18b85ad1-eab4-4c66-a8ab-a5020ad0c3a3" providerId="ADAL" clId="{AC67DB3D-600E-4CAA-8A53-ECD6D2278430}" dt="2024-05-03T12:55:14.670" v="1129" actId="1036"/>
          <ac:spMkLst>
            <pc:docMk/>
            <pc:sldMk cId="2292701501" sldId="299"/>
            <ac:spMk id="6" creationId="{A2789D19-CD08-E9EF-64E2-DA3401F75D5A}"/>
          </ac:spMkLst>
        </pc:spChg>
      </pc:sldChg>
      <pc:sldChg chg="modSp mod">
        <pc:chgData name="Andrea Sommer" userId="18b85ad1-eab4-4c66-a8ab-a5020ad0c3a3" providerId="ADAL" clId="{AC67DB3D-600E-4CAA-8A53-ECD6D2278430}" dt="2024-05-03T12:55:23.564" v="1141" actId="1036"/>
        <pc:sldMkLst>
          <pc:docMk/>
          <pc:sldMk cId="1145862717" sldId="300"/>
        </pc:sldMkLst>
        <pc:spChg chg="mod">
          <ac:chgData name="Andrea Sommer" userId="18b85ad1-eab4-4c66-a8ab-a5020ad0c3a3" providerId="ADAL" clId="{AC67DB3D-600E-4CAA-8A53-ECD6D2278430}" dt="2024-05-03T12:55:23.564" v="1141" actId="1036"/>
          <ac:spMkLst>
            <pc:docMk/>
            <pc:sldMk cId="1145862717" sldId="300"/>
            <ac:spMk id="10" creationId="{3A005590-F737-D3DE-695A-E389AA9FDBDA}"/>
          </ac:spMkLst>
        </pc:spChg>
      </pc:sldChg>
      <pc:sldChg chg="modSp mod">
        <pc:chgData name="Andrea Sommer" userId="18b85ad1-eab4-4c66-a8ab-a5020ad0c3a3" providerId="ADAL" clId="{AC67DB3D-600E-4CAA-8A53-ECD6D2278430}" dt="2024-05-03T12:57:27.625" v="1177" actId="113"/>
        <pc:sldMkLst>
          <pc:docMk/>
          <pc:sldMk cId="4068897685" sldId="301"/>
        </pc:sldMkLst>
        <pc:spChg chg="mod">
          <ac:chgData name="Andrea Sommer" userId="18b85ad1-eab4-4c66-a8ab-a5020ad0c3a3" providerId="ADAL" clId="{AC67DB3D-600E-4CAA-8A53-ECD6D2278430}" dt="2024-05-03T12:57:27.625" v="1177" actId="113"/>
          <ac:spMkLst>
            <pc:docMk/>
            <pc:sldMk cId="4068897685" sldId="301"/>
            <ac:spMk id="8" creationId="{A7DEA4C9-E73E-F3AC-B3CA-57FFCD4AD26D}"/>
          </ac:spMkLst>
        </pc:spChg>
      </pc:sldChg>
      <pc:sldChg chg="modSp mod">
        <pc:chgData name="Andrea Sommer" userId="18b85ad1-eab4-4c66-a8ab-a5020ad0c3a3" providerId="ADAL" clId="{AC67DB3D-600E-4CAA-8A53-ECD6D2278430}" dt="2024-05-03T12:57:36.467" v="1178" actId="113"/>
        <pc:sldMkLst>
          <pc:docMk/>
          <pc:sldMk cId="1896003808" sldId="302"/>
        </pc:sldMkLst>
        <pc:spChg chg="mod">
          <ac:chgData name="Andrea Sommer" userId="18b85ad1-eab4-4c66-a8ab-a5020ad0c3a3" providerId="ADAL" clId="{AC67DB3D-600E-4CAA-8A53-ECD6D2278430}" dt="2024-05-03T12:57:36.467" v="1178" actId="113"/>
          <ac:spMkLst>
            <pc:docMk/>
            <pc:sldMk cId="1896003808" sldId="302"/>
            <ac:spMk id="8" creationId="{66AB825B-6FB6-A08B-73DA-845F5E7E01EE}"/>
          </ac:spMkLst>
        </pc:spChg>
      </pc:sldChg>
      <pc:sldChg chg="modSp mod">
        <pc:chgData name="Andrea Sommer" userId="18b85ad1-eab4-4c66-a8ab-a5020ad0c3a3" providerId="ADAL" clId="{AC67DB3D-600E-4CAA-8A53-ECD6D2278430}" dt="2024-05-03T12:57:43.780" v="1179" actId="113"/>
        <pc:sldMkLst>
          <pc:docMk/>
          <pc:sldMk cId="309692664" sldId="303"/>
        </pc:sldMkLst>
        <pc:spChg chg="mod">
          <ac:chgData name="Andrea Sommer" userId="18b85ad1-eab4-4c66-a8ab-a5020ad0c3a3" providerId="ADAL" clId="{AC67DB3D-600E-4CAA-8A53-ECD6D2278430}" dt="2024-05-03T12:57:43.780" v="1179" actId="113"/>
          <ac:spMkLst>
            <pc:docMk/>
            <pc:sldMk cId="309692664" sldId="303"/>
            <ac:spMk id="8" creationId="{1362DEE4-3734-F3FD-E1BA-1ED232F8F447}"/>
          </ac:spMkLst>
        </pc:spChg>
      </pc:sldChg>
      <pc:sldChg chg="modSp mod">
        <pc:chgData name="Andrea Sommer" userId="18b85ad1-eab4-4c66-a8ab-a5020ad0c3a3" providerId="ADAL" clId="{AC67DB3D-600E-4CAA-8A53-ECD6D2278430}" dt="2024-05-03T12:47:48.292" v="914" actId="1037"/>
        <pc:sldMkLst>
          <pc:docMk/>
          <pc:sldMk cId="2082019556" sldId="317"/>
        </pc:sldMkLst>
        <pc:spChg chg="mod">
          <ac:chgData name="Andrea Sommer" userId="18b85ad1-eab4-4c66-a8ab-a5020ad0c3a3" providerId="ADAL" clId="{AC67DB3D-600E-4CAA-8A53-ECD6D2278430}" dt="2024-05-03T12:47:12.725" v="885" actId="1035"/>
          <ac:spMkLst>
            <pc:docMk/>
            <pc:sldMk cId="2082019556" sldId="317"/>
            <ac:spMk id="3" creationId="{340D3BF0-4895-736A-30DC-D5398F5A5414}"/>
          </ac:spMkLst>
        </pc:spChg>
        <pc:spChg chg="mod">
          <ac:chgData name="Andrea Sommer" userId="18b85ad1-eab4-4c66-a8ab-a5020ad0c3a3" providerId="ADAL" clId="{AC67DB3D-600E-4CAA-8A53-ECD6D2278430}" dt="2024-05-03T12:46:39.777" v="846" actId="20577"/>
          <ac:spMkLst>
            <pc:docMk/>
            <pc:sldMk cId="2082019556" sldId="317"/>
            <ac:spMk id="5" creationId="{BF53977E-144C-29BF-1EFC-97BF2460C5C6}"/>
          </ac:spMkLst>
        </pc:spChg>
        <pc:spChg chg="mod">
          <ac:chgData name="Andrea Sommer" userId="18b85ad1-eab4-4c66-a8ab-a5020ad0c3a3" providerId="ADAL" clId="{AC67DB3D-600E-4CAA-8A53-ECD6D2278430}" dt="2024-05-03T12:47:48.292" v="914" actId="1037"/>
          <ac:spMkLst>
            <pc:docMk/>
            <pc:sldMk cId="2082019556" sldId="317"/>
            <ac:spMk id="11" creationId="{D2E5AEE2-C25D-45FF-7EAE-9A48CEB4F921}"/>
          </ac:spMkLst>
        </pc:spChg>
      </pc:sldChg>
      <pc:sldChg chg="modSp mod">
        <pc:chgData name="Andrea Sommer" userId="18b85ad1-eab4-4c66-a8ab-a5020ad0c3a3" providerId="ADAL" clId="{AC67DB3D-600E-4CAA-8A53-ECD6D2278430}" dt="2024-05-03T12:50:23.392" v="941" actId="20577"/>
        <pc:sldMkLst>
          <pc:docMk/>
          <pc:sldMk cId="1095703294" sldId="319"/>
        </pc:sldMkLst>
        <pc:spChg chg="mod">
          <ac:chgData name="Andrea Sommer" userId="18b85ad1-eab4-4c66-a8ab-a5020ad0c3a3" providerId="ADAL" clId="{AC67DB3D-600E-4CAA-8A53-ECD6D2278430}" dt="2024-05-03T12:50:23.392" v="941" actId="20577"/>
          <ac:spMkLst>
            <pc:docMk/>
            <pc:sldMk cId="1095703294" sldId="319"/>
            <ac:spMk id="3" creationId="{E6679997-BE83-878E-770C-926D1A3710A6}"/>
          </ac:spMkLst>
        </pc:spChg>
      </pc:sldChg>
      <pc:sldChg chg="addSp delSp modSp mod">
        <pc:chgData name="Andrea Sommer" userId="18b85ad1-eab4-4c66-a8ab-a5020ad0c3a3" providerId="ADAL" clId="{AC67DB3D-600E-4CAA-8A53-ECD6D2278430}" dt="2024-05-03T12:42:00.667" v="802" actId="13926"/>
        <pc:sldMkLst>
          <pc:docMk/>
          <pc:sldMk cId="3265415431" sldId="322"/>
        </pc:sldMkLst>
        <pc:spChg chg="mod">
          <ac:chgData name="Andrea Sommer" userId="18b85ad1-eab4-4c66-a8ab-a5020ad0c3a3" providerId="ADAL" clId="{AC67DB3D-600E-4CAA-8A53-ECD6D2278430}" dt="2024-05-03T12:17:15.762" v="198" actId="20577"/>
          <ac:spMkLst>
            <pc:docMk/>
            <pc:sldMk cId="3265415431" sldId="322"/>
            <ac:spMk id="2" creationId="{C65DBE4F-A583-9B97-7114-F2DBF0BA3DB0}"/>
          </ac:spMkLst>
        </pc:spChg>
        <pc:spChg chg="mod">
          <ac:chgData name="Andrea Sommer" userId="18b85ad1-eab4-4c66-a8ab-a5020ad0c3a3" providerId="ADAL" clId="{AC67DB3D-600E-4CAA-8A53-ECD6D2278430}" dt="2024-05-03T12:40:27.314" v="801" actId="1076"/>
          <ac:spMkLst>
            <pc:docMk/>
            <pc:sldMk cId="3265415431" sldId="322"/>
            <ac:spMk id="4" creationId="{3ACB6925-3890-D756-194C-B4BACD0B7912}"/>
          </ac:spMkLst>
        </pc:spChg>
        <pc:spChg chg="add del mod">
          <ac:chgData name="Andrea Sommer" userId="18b85ad1-eab4-4c66-a8ab-a5020ad0c3a3" providerId="ADAL" clId="{AC67DB3D-600E-4CAA-8A53-ECD6D2278430}" dt="2024-05-03T12:38:22.767" v="763" actId="478"/>
          <ac:spMkLst>
            <pc:docMk/>
            <pc:sldMk cId="3265415431" sldId="322"/>
            <ac:spMk id="9" creationId="{822450FF-94CE-CEAB-C918-B3A646F8FA39}"/>
          </ac:spMkLst>
        </pc:spChg>
        <pc:spChg chg="add del mod">
          <ac:chgData name="Andrea Sommer" userId="18b85ad1-eab4-4c66-a8ab-a5020ad0c3a3" providerId="ADAL" clId="{AC67DB3D-600E-4CAA-8A53-ECD6D2278430}" dt="2024-05-03T12:38:33.914" v="765" actId="478"/>
          <ac:spMkLst>
            <pc:docMk/>
            <pc:sldMk cId="3265415431" sldId="322"/>
            <ac:spMk id="11" creationId="{4D3F3BEA-3352-7A81-0EE0-20B51A13C55A}"/>
          </ac:spMkLst>
        </pc:spChg>
        <pc:graphicFrameChg chg="add del modGraphic">
          <ac:chgData name="Andrea Sommer" userId="18b85ad1-eab4-4c66-a8ab-a5020ad0c3a3" providerId="ADAL" clId="{AC67DB3D-600E-4CAA-8A53-ECD6D2278430}" dt="2024-05-03T12:21:38.385" v="206" actId="478"/>
          <ac:graphicFrameMkLst>
            <pc:docMk/>
            <pc:sldMk cId="3265415431" sldId="322"/>
            <ac:graphicFrameMk id="3" creationId="{756245F0-2D97-7C1A-D4E6-E47A21B2E146}"/>
          </ac:graphicFrameMkLst>
        </pc:graphicFrameChg>
        <pc:graphicFrameChg chg="add mod modGraphic">
          <ac:chgData name="Andrea Sommer" userId="18b85ad1-eab4-4c66-a8ab-a5020ad0c3a3" providerId="ADAL" clId="{AC67DB3D-600E-4CAA-8A53-ECD6D2278430}" dt="2024-05-03T12:40:00.507" v="799" actId="1076"/>
          <ac:graphicFrameMkLst>
            <pc:docMk/>
            <pc:sldMk cId="3265415431" sldId="322"/>
            <ac:graphicFrameMk id="5" creationId="{587A4972-8504-FCAE-061C-27F0BB2237CD}"/>
          </ac:graphicFrameMkLst>
        </pc:graphicFrameChg>
        <pc:graphicFrameChg chg="add del">
          <ac:chgData name="Andrea Sommer" userId="18b85ad1-eab4-4c66-a8ab-a5020ad0c3a3" providerId="ADAL" clId="{AC67DB3D-600E-4CAA-8A53-ECD6D2278430}" dt="2024-05-03T12:33:56.006" v="590" actId="478"/>
          <ac:graphicFrameMkLst>
            <pc:docMk/>
            <pc:sldMk cId="3265415431" sldId="322"/>
            <ac:graphicFrameMk id="6" creationId="{6F1E6A53-353F-449F-D02D-5C39DB8D3225}"/>
          </ac:graphicFrameMkLst>
        </pc:graphicFrameChg>
        <pc:graphicFrameChg chg="add mod modGraphic">
          <ac:chgData name="Andrea Sommer" userId="18b85ad1-eab4-4c66-a8ab-a5020ad0c3a3" providerId="ADAL" clId="{AC67DB3D-600E-4CAA-8A53-ECD6D2278430}" dt="2024-05-03T12:42:00.667" v="802" actId="13926"/>
          <ac:graphicFrameMkLst>
            <pc:docMk/>
            <pc:sldMk cId="3265415431" sldId="322"/>
            <ac:graphicFrameMk id="7" creationId="{5EEB0E11-FF97-D89A-61EA-E15A0E3DF64B}"/>
          </ac:graphicFrameMkLst>
        </pc:graphicFrameChg>
        <pc:picChg chg="add del mod">
          <ac:chgData name="Andrea Sommer" userId="18b85ad1-eab4-4c66-a8ab-a5020ad0c3a3" providerId="ADAL" clId="{AC67DB3D-600E-4CAA-8A53-ECD6D2278430}" dt="2024-05-03T12:38:29.445" v="764" actId="478"/>
          <ac:picMkLst>
            <pc:docMk/>
            <pc:sldMk cId="3265415431" sldId="322"/>
            <ac:picMk id="35" creationId="{B04BE918-34C9-BC33-1AAE-52679C0A5FB3}"/>
          </ac:picMkLst>
        </pc:picChg>
      </pc:sldChg>
      <pc:sldChg chg="modSp mod">
        <pc:chgData name="Andrea Sommer" userId="18b85ad1-eab4-4c66-a8ab-a5020ad0c3a3" providerId="ADAL" clId="{AC67DB3D-600E-4CAA-8A53-ECD6D2278430}" dt="2024-05-03T12:51:43.032" v="1013" actId="1038"/>
        <pc:sldMkLst>
          <pc:docMk/>
          <pc:sldMk cId="1205908488" sldId="324"/>
        </pc:sldMkLst>
        <pc:spChg chg="mod">
          <ac:chgData name="Andrea Sommer" userId="18b85ad1-eab4-4c66-a8ab-a5020ad0c3a3" providerId="ADAL" clId="{AC67DB3D-600E-4CAA-8A53-ECD6D2278430}" dt="2024-05-03T12:51:43.032" v="1013" actId="1038"/>
          <ac:spMkLst>
            <pc:docMk/>
            <pc:sldMk cId="1205908488" sldId="324"/>
            <ac:spMk id="6" creationId="{C58F1999-8F1B-23DB-4117-5588B53EBE83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5-03T07:28:44.69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8552FF-1405-ED49-A7F0-FB332749F0F8}" type="datetimeFigureOut">
              <a:rPr lang="de-DE" smtClean="0"/>
              <a:t>03.05.2024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0CFC23-F6CA-B448-B0CF-2CAA214E67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1495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 für 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only / Neut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855758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ur Bild / Neutra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3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5/3/2024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  <p:sldLayoutId id="2147483668" r:id="rId17"/>
    <p:sldLayoutId id="2147483669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>
            <a:extLst>
              <a:ext uri="{FF2B5EF4-FFF2-40B4-BE49-F238E27FC236}">
                <a16:creationId xmlns:a16="http://schemas.microsoft.com/office/drawing/2014/main" id="{48E4276C-FAC7-AA28-D125-9FE1B611C2D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CH" dirty="0"/>
              <a:t>Martina Bircher, Nationalrätin und </a:t>
            </a:r>
            <a:r>
              <a:rPr lang="de-CH" dirty="0" err="1"/>
              <a:t>Vizeammann</a:t>
            </a:r>
            <a:r>
              <a:rPr lang="de-CH" dirty="0"/>
              <a:t> Aarburg (AG)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FC1531F9-567C-6046-680E-67176DECCC9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CH" sz="4000" b="1" dirty="0"/>
              <a:t>Asyl-Chaos und offene Grenzen führen zur Plünderung unserer Sozialkassen</a:t>
            </a:r>
            <a:endParaRPr lang="de-DE" sz="4000" b="1" dirty="0"/>
          </a:p>
        </p:txBody>
      </p:sp>
    </p:spTree>
    <p:extLst>
      <p:ext uri="{BB962C8B-B14F-4D97-AF65-F5344CB8AC3E}">
        <p14:creationId xmlns:p14="http://schemas.microsoft.com/office/powerpoint/2010/main" val="16247191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E08087-8E1A-D707-8049-9D2A8D7AD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Asien und Ozeanien</a:t>
            </a:r>
            <a:endParaRPr lang="de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0029487B-BAF2-FF3D-087A-04C5DA0D4D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5636"/>
          <a:stretch/>
        </p:blipFill>
        <p:spPr>
          <a:xfrm>
            <a:off x="447060" y="1931868"/>
            <a:ext cx="6421526" cy="1942927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02B04FD2-3410-5FFC-CD25-03E12C5E6F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4" y="5685657"/>
            <a:ext cx="7077693" cy="7431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66AB825B-6FB6-A08B-73DA-845F5E7E01EE}"/>
              </a:ext>
            </a:extLst>
          </p:cNvPr>
          <p:cNvSpPr txBox="1"/>
          <p:nvPr/>
        </p:nvSpPr>
        <p:spPr>
          <a:xfrm>
            <a:off x="693647" y="4145687"/>
            <a:ext cx="8361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900" dirty="0"/>
              <a:t>Wir steuern die Zuwanderung </a:t>
            </a:r>
            <a:r>
              <a:rPr lang="de-CH" sz="1900" b="1" u="sng" dirty="0"/>
              <a:t>nicht</a:t>
            </a:r>
            <a:r>
              <a:rPr lang="de-CH" sz="1900" dirty="0"/>
              <a:t> selber (Asyl)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896003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623425-D1BC-DB49-16AB-67522867E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Afrika</a:t>
            </a:r>
            <a:endParaRPr lang="de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496FC0BE-9F55-8563-FDDD-56F216AAA1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0461"/>
          <a:stretch/>
        </p:blipFill>
        <p:spPr>
          <a:xfrm>
            <a:off x="677334" y="1964268"/>
            <a:ext cx="8911166" cy="2141353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1D479BDA-C342-A09F-BF26-AD2512B66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4" y="5685657"/>
            <a:ext cx="7077693" cy="7431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1362DEE4-3734-F3FD-E1BA-1ED232F8F447}"/>
              </a:ext>
            </a:extLst>
          </p:cNvPr>
          <p:cNvSpPr txBox="1"/>
          <p:nvPr/>
        </p:nvSpPr>
        <p:spPr>
          <a:xfrm>
            <a:off x="836522" y="4288562"/>
            <a:ext cx="8361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900" dirty="0"/>
              <a:t>Wir steuern die Zuwanderung </a:t>
            </a:r>
            <a:r>
              <a:rPr lang="de-CH" sz="1900" b="1" u="sng" dirty="0"/>
              <a:t>nicht</a:t>
            </a:r>
            <a:r>
              <a:rPr lang="de-CH" sz="1900" dirty="0"/>
              <a:t> selber (Asyl)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309692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</p:grpSp>
      <p:pic>
        <p:nvPicPr>
          <p:cNvPr id="4" name="Grafik 4" descr="Nahaufnahme von dorischen Säulen">
            <a:extLst>
              <a:ext uri="{FF2B5EF4-FFF2-40B4-BE49-F238E27FC236}">
                <a16:creationId xmlns:a16="http://schemas.microsoft.com/office/drawing/2014/main" id="{8E2C4FB6-0C21-3CA8-6E71-4C1542C3E7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524" b="1120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0FA6933D-CA37-8ECC-7F38-C72E65D7E716}"/>
              </a:ext>
            </a:extLst>
          </p:cNvPr>
          <p:cNvSpPr txBox="1"/>
          <p:nvPr/>
        </p:nvSpPr>
        <p:spPr>
          <a:xfrm>
            <a:off x="906627" y="2455270"/>
            <a:ext cx="10373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CH" sz="6000" b="1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008000"/>
                </a:highlight>
              </a:rPr>
              <a:t>Internationales Recht statt Schweizer Recht</a:t>
            </a:r>
            <a:endParaRPr lang="de-DE" sz="6000" b="1" dirty="0">
              <a:solidFill>
                <a:schemeClr val="accent1">
                  <a:lumMod val="60000"/>
                  <a:lumOff val="40000"/>
                </a:schemeClr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372521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4A1036-6315-D486-D5FD-A54D2D548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Internationales Recht bestimmt unsere Sozialpolitik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733DC6A-68F3-3BF6-B0A7-83497EB03D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2160589"/>
            <a:ext cx="8921749" cy="3880773"/>
          </a:xfrm>
        </p:spPr>
        <p:txBody>
          <a:bodyPr>
            <a:noAutofit/>
          </a:bodyPr>
          <a:lstStyle/>
          <a:p>
            <a:r>
              <a:rPr lang="de-CH" sz="2200" dirty="0"/>
              <a:t>Schweizer Ausländerrecht Art. 62 &amp; Art. 63 Bezug von Sozialhilfe</a:t>
            </a:r>
          </a:p>
          <a:p>
            <a:pPr marL="0" indent="0">
              <a:buNone/>
            </a:pPr>
            <a:endParaRPr lang="de-CH" sz="2200" dirty="0"/>
          </a:p>
          <a:p>
            <a:r>
              <a:rPr lang="de-CH" sz="2200" dirty="0"/>
              <a:t>Gilt </a:t>
            </a:r>
            <a:r>
              <a:rPr lang="de-CH" sz="2200" b="1" u="sng" dirty="0"/>
              <a:t>nicht</a:t>
            </a:r>
            <a:r>
              <a:rPr lang="de-CH" sz="2200" dirty="0"/>
              <a:t> bei VA; Flüchtlingen, S-Status —&gt; EMRK, Genfer Flüchtlingskonvention</a:t>
            </a:r>
          </a:p>
          <a:p>
            <a:r>
              <a:rPr lang="de-CH" sz="2200" dirty="0"/>
              <a:t>Gilt </a:t>
            </a:r>
            <a:r>
              <a:rPr lang="de-CH" sz="2200" b="1" u="sng" dirty="0"/>
              <a:t>nicht</a:t>
            </a:r>
            <a:r>
              <a:rPr lang="de-CH" sz="2200" dirty="0"/>
              <a:t> bei EU-Bürgern —&gt; Personenfreizügigkeit</a:t>
            </a:r>
          </a:p>
          <a:p>
            <a:r>
              <a:rPr lang="de-CH" sz="2200" dirty="0"/>
              <a:t>Gilt bei Drittstaatsangehörigen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8709292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5DBE4F-A583-9B97-7114-F2DBF0BA3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Finanzielle Zeitbombe für Gemeinden</a:t>
            </a:r>
            <a:endParaRPr lang="de-DE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6" name="Freihand 25">
                <a:extLst>
                  <a:ext uri="{FF2B5EF4-FFF2-40B4-BE49-F238E27FC236}">
                    <a16:creationId xmlns:a16="http://schemas.microsoft.com/office/drawing/2014/main" id="{7C7AB2A6-1CBB-054D-D683-BE34EE5BDCAF}"/>
                  </a:ext>
                </a:extLst>
              </p14:cNvPr>
              <p14:cNvContentPartPr/>
              <p14:nvPr/>
            </p14:nvContentPartPr>
            <p14:xfrm>
              <a:off x="3167293" y="-851187"/>
              <a:ext cx="360" cy="360"/>
            </p14:xfrm>
          </p:contentPart>
        </mc:Choice>
        <mc:Fallback xmlns="">
          <p:pic>
            <p:nvPicPr>
              <p:cNvPr id="26" name="Freihand 25">
                <a:extLst>
                  <a:ext uri="{FF2B5EF4-FFF2-40B4-BE49-F238E27FC236}">
                    <a16:creationId xmlns:a16="http://schemas.microsoft.com/office/drawing/2014/main" id="{7C7AB2A6-1CBB-054D-D683-BE34EE5BDCA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31653" y="-922827"/>
                <a:ext cx="72000" cy="144000"/>
              </a:xfrm>
              <a:prstGeom prst="rect">
                <a:avLst/>
              </a:prstGeom>
            </p:spPr>
          </p:pic>
        </mc:Fallback>
      </mc:AlternateContent>
      <p:sp>
        <p:nvSpPr>
          <p:cNvPr id="4" name="Pfeil: nach oben gekrümmt 3">
            <a:extLst>
              <a:ext uri="{FF2B5EF4-FFF2-40B4-BE49-F238E27FC236}">
                <a16:creationId xmlns:a16="http://schemas.microsoft.com/office/drawing/2014/main" id="{3ACB6925-3890-D756-194C-B4BACD0B7912}"/>
              </a:ext>
            </a:extLst>
          </p:cNvPr>
          <p:cNvSpPr/>
          <p:nvPr/>
        </p:nvSpPr>
        <p:spPr>
          <a:xfrm rot="16200000">
            <a:off x="8279635" y="3475396"/>
            <a:ext cx="1798236" cy="92731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graphicFrame>
        <p:nvGraphicFramePr>
          <p:cNvPr id="5" name="Tabelle 4">
            <a:extLst>
              <a:ext uri="{FF2B5EF4-FFF2-40B4-BE49-F238E27FC236}">
                <a16:creationId xmlns:a16="http://schemas.microsoft.com/office/drawing/2014/main" id="{587A4972-8504-FCAE-061C-27F0BB2237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4088739"/>
              </p:ext>
            </p:extLst>
          </p:nvPr>
        </p:nvGraphicFramePr>
        <p:xfrm>
          <a:off x="429684" y="1444773"/>
          <a:ext cx="81280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78790">
                  <a:extLst>
                    <a:ext uri="{9D8B030D-6E8A-4147-A177-3AD203B41FA5}">
                      <a16:colId xmlns:a16="http://schemas.microsoft.com/office/drawing/2014/main" val="1848095945"/>
                    </a:ext>
                  </a:extLst>
                </a:gridCol>
                <a:gridCol w="2949210">
                  <a:extLst>
                    <a:ext uri="{9D8B030D-6E8A-4147-A177-3AD203B41FA5}">
                      <a16:colId xmlns:a16="http://schemas.microsoft.com/office/drawing/2014/main" val="110456853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Gesetzliche wirtschaftliche Hilfe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2‘789‘820.68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1920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Entschädigungen an Bund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8‘976.75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0311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Entschädigungen an den Kanton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2‘236.80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887565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Teilpooling gem. SPG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15‘246.00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61168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Materielle Hilfe</a:t>
                      </a:r>
                      <a:endParaRPr lang="de-CH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highlight>
                            <a:srgbClr val="FFFF00"/>
                          </a:highlight>
                        </a:rPr>
                        <a:t>1‘917‘288.35</a:t>
                      </a:r>
                      <a:endParaRPr lang="de-CH" dirty="0">
                        <a:highlight>
                          <a:srgbClr val="FFFF00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60006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00FF"/>
                          </a:highlight>
                        </a:rPr>
                        <a:t>Materielle Hilfe anerkannte Flüchtlinge zu Lasten der Gemeinde</a:t>
                      </a:r>
                      <a:endParaRPr lang="de-CH" dirty="0">
                        <a:highlight>
                          <a:srgbClr val="FF00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highlight>
                            <a:srgbClr val="FF00FF"/>
                          </a:highlight>
                        </a:rPr>
                        <a:t>846‘072.78</a:t>
                      </a:r>
                      <a:endParaRPr lang="de-CH" dirty="0">
                        <a:highlight>
                          <a:srgbClr val="FF00FF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55399087"/>
                  </a:ext>
                </a:extLst>
              </a:tr>
            </a:tbl>
          </a:graphicData>
        </a:graphic>
      </p:graphicFrame>
      <p:graphicFrame>
        <p:nvGraphicFramePr>
          <p:cNvPr id="7" name="Tabelle 6">
            <a:extLst>
              <a:ext uri="{FF2B5EF4-FFF2-40B4-BE49-F238E27FC236}">
                <a16:creationId xmlns:a16="http://schemas.microsoft.com/office/drawing/2014/main" id="{5EEB0E11-FF97-D89A-61EA-E15A0E3DF6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7736216"/>
              </p:ext>
            </p:extLst>
          </p:nvPr>
        </p:nvGraphicFramePr>
        <p:xfrm>
          <a:off x="429684" y="4327526"/>
          <a:ext cx="8128000" cy="175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09078">
                  <a:extLst>
                    <a:ext uri="{9D8B030D-6E8A-4147-A177-3AD203B41FA5}">
                      <a16:colId xmlns:a16="http://schemas.microsoft.com/office/drawing/2014/main" val="3846438775"/>
                    </a:ext>
                  </a:extLst>
                </a:gridCol>
                <a:gridCol w="2918922">
                  <a:extLst>
                    <a:ext uri="{9D8B030D-6E8A-4147-A177-3AD203B41FA5}">
                      <a16:colId xmlns:a16="http://schemas.microsoft.com/office/drawing/2014/main" val="17826252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Asylwesen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3‘028‘080.36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33959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Möbel Schutzsuchende Ukraine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16‘700.95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25329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/>
                        <a:t>Mieten Schutzsuchende Ukraine</a:t>
                      </a:r>
                      <a:endParaRPr lang="de-CH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/>
                        <a:t>39‘901.30</a:t>
                      </a:r>
                      <a:endParaRPr lang="de-CH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1472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>
                          <a:highlight>
                            <a:srgbClr val="FF00FF"/>
                          </a:highlight>
                        </a:rPr>
                        <a:t>Materielle Hilfe anerkannte Flüchtlinge</a:t>
                      </a:r>
                      <a:endParaRPr lang="de-CH" dirty="0">
                        <a:highlight>
                          <a:srgbClr val="FF00FF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de-DE" dirty="0">
                          <a:highlight>
                            <a:srgbClr val="FF00FF"/>
                          </a:highlight>
                        </a:rPr>
                        <a:t>2‘791‘494.58</a:t>
                      </a:r>
                    </a:p>
                    <a:p>
                      <a:endParaRPr lang="de-CH" dirty="0">
                        <a:highlight>
                          <a:srgbClr val="FF00FF"/>
                        </a:highligh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454596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415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35BBBB-5643-89D4-7945-4AE81EFB5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e-CH" dirty="0"/>
              <a:t>Alle dürfen bleiben – </a:t>
            </a:r>
            <a:br>
              <a:rPr lang="de-CH" dirty="0"/>
            </a:br>
            <a:r>
              <a:rPr lang="de-CH" dirty="0"/>
              <a:t>der Steuerzahler muss zahlen</a:t>
            </a:r>
            <a:endParaRPr lang="de-DE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DB7E768D-6C39-38A7-6F05-4C4B99751F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955" y="2160588"/>
            <a:ext cx="7804045" cy="4526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04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</p:grpSp>
      <p:pic>
        <p:nvPicPr>
          <p:cNvPr id="5" name="Grafik 4" descr="Mehrere erhobene Hände und bereit, eine Frage zu beantworten">
            <a:extLst>
              <a:ext uri="{FF2B5EF4-FFF2-40B4-BE49-F238E27FC236}">
                <a16:creationId xmlns:a16="http://schemas.microsoft.com/office/drawing/2014/main" id="{D6F879AD-E1B6-8066-1F37-5D414D65B8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5" b="125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2" name="Textfeld 21">
            <a:extLst>
              <a:ext uri="{FF2B5EF4-FFF2-40B4-BE49-F238E27FC236}">
                <a16:creationId xmlns:a16="http://schemas.microsoft.com/office/drawing/2014/main" id="{0A0A48D2-891F-BE06-DF47-B1F93E11E656}"/>
              </a:ext>
            </a:extLst>
          </p:cNvPr>
          <p:cNvSpPr txBox="1"/>
          <p:nvPr/>
        </p:nvSpPr>
        <p:spPr>
          <a:xfrm>
            <a:off x="3626252" y="2101327"/>
            <a:ext cx="6354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8000" b="1" dirty="0">
                <a:solidFill>
                  <a:schemeClr val="accent1">
                    <a:lumMod val="40000"/>
                    <a:lumOff val="60000"/>
                  </a:schemeClr>
                </a:solidFill>
                <a:highlight>
                  <a:srgbClr val="008000"/>
                </a:highlight>
              </a:rPr>
              <a:t>Anspruch</a:t>
            </a:r>
            <a:endParaRPr lang="de-DE" sz="8000" b="1" dirty="0">
              <a:solidFill>
                <a:schemeClr val="accent1">
                  <a:lumMod val="40000"/>
                  <a:lumOff val="60000"/>
                </a:schemeClr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862432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40D3BF0-4895-736A-30DC-D5398F5A5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789114"/>
            <a:ext cx="8596668" cy="388077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CH" b="1" dirty="0"/>
              <a:t>Ordentliche Sozialhilfe</a:t>
            </a:r>
            <a:endParaRPr lang="de-CH" dirty="0"/>
          </a:p>
          <a:p>
            <a:r>
              <a:rPr lang="de-CH" dirty="0"/>
              <a:t>Schweizerinnen und Schweizer</a:t>
            </a:r>
          </a:p>
          <a:p>
            <a:r>
              <a:rPr lang="de-CH" dirty="0"/>
              <a:t>Ausländerinnen und Ausländer mit Aufenthals-/Niederlassungsbewilligung</a:t>
            </a:r>
          </a:p>
          <a:p>
            <a:r>
              <a:rPr lang="de-CH" dirty="0"/>
              <a:t>Flüchtlinge</a:t>
            </a:r>
          </a:p>
          <a:p>
            <a:r>
              <a:rPr lang="de-CH" dirty="0"/>
              <a:t>Vorläufig aufgenommene Flüchtlinge</a:t>
            </a:r>
          </a:p>
          <a:p>
            <a:pPr marL="0" indent="0">
              <a:buNone/>
            </a:pPr>
            <a:r>
              <a:rPr lang="de-CH" b="1" dirty="0"/>
              <a:t>—&gt; Gebot der Gleichbehandlung</a:t>
            </a:r>
          </a:p>
          <a:p>
            <a:pPr marL="0" indent="0">
              <a:buNone/>
            </a:pPr>
            <a:endParaRPr lang="de-CH" dirty="0"/>
          </a:p>
          <a:p>
            <a:pPr marL="0" indent="0">
              <a:buNone/>
            </a:pPr>
            <a:r>
              <a:rPr lang="de-CH" b="1" dirty="0"/>
              <a:t>Reduzierte Sätze (ca. 20% weniger)</a:t>
            </a:r>
          </a:p>
          <a:p>
            <a:r>
              <a:rPr lang="de-CH" dirty="0"/>
              <a:t>Asylsuchende (beschleunigtes Asylverfahren 140 Tage)</a:t>
            </a:r>
          </a:p>
          <a:p>
            <a:r>
              <a:rPr lang="de-CH" dirty="0"/>
              <a:t>Schutzsuchende (nach 5 Jahren Aufenthaltsbewilligung)</a:t>
            </a:r>
          </a:p>
          <a:p>
            <a:r>
              <a:rPr lang="de-CH" dirty="0"/>
              <a:t>Negativer Asylentscheid – vorläufig Aufgenommene (Härtefall nach 5 Jahren)</a:t>
            </a:r>
            <a:endParaRPr lang="de-DE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F53977E-144C-29BF-1EFC-97BF2460C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Über kurz oder lang – JEDER!</a:t>
            </a:r>
            <a:endParaRPr lang="de-DE" dirty="0"/>
          </a:p>
        </p:txBody>
      </p:sp>
      <p:sp>
        <p:nvSpPr>
          <p:cNvPr id="11" name="Pfeil: nach oben gekrümmt 10">
            <a:extLst>
              <a:ext uri="{FF2B5EF4-FFF2-40B4-BE49-F238E27FC236}">
                <a16:creationId xmlns:a16="http://schemas.microsoft.com/office/drawing/2014/main" id="{D2E5AEE2-C25D-45FF-7EAE-9A48CEB4F921}"/>
              </a:ext>
            </a:extLst>
          </p:cNvPr>
          <p:cNvSpPr/>
          <p:nvPr/>
        </p:nvSpPr>
        <p:spPr>
          <a:xfrm rot="16200000">
            <a:off x="8051034" y="3361754"/>
            <a:ext cx="1798236" cy="927313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0195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1CBD8-3256-E0CB-E512-68663318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Asylpolitik – mittlerweile kann fast jeder bleiben!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67EE644-29CB-EE7C-F14F-B10A85E34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CH" dirty="0"/>
              <a:t>Anerkennungsquote 40%</a:t>
            </a:r>
          </a:p>
          <a:p>
            <a:r>
              <a:rPr lang="de-CH" dirty="0"/>
              <a:t>Schutzquote 60%</a:t>
            </a:r>
          </a:p>
          <a:p>
            <a:r>
              <a:rPr lang="de-CH" dirty="0"/>
              <a:t>Rückschaffungsquote 50%</a:t>
            </a:r>
          </a:p>
          <a:p>
            <a:endParaRPr lang="de-CH" dirty="0"/>
          </a:p>
          <a:p>
            <a:r>
              <a:rPr lang="de-CH" sz="2300" dirty="0"/>
              <a:t>Von 100 Asylsuchenden bleiben 60 für immer in der Schweiz, 20 tauchen unter – und nur 20 werden wirklich ausgeschafft!</a:t>
            </a:r>
          </a:p>
          <a:p>
            <a:endParaRPr lang="de-CH" sz="2300" dirty="0"/>
          </a:p>
          <a:p>
            <a:r>
              <a:rPr lang="de-CH" sz="2300" dirty="0"/>
              <a:t>Wer hier bleibt erhält Sozialhilfe, Krankenkassenversicherung etc. und nach 10 Jahren AHV und EL</a:t>
            </a:r>
            <a:endParaRPr lang="de-DE" sz="2300" dirty="0"/>
          </a:p>
        </p:txBody>
      </p:sp>
    </p:spTree>
    <p:extLst>
      <p:ext uri="{BB962C8B-B14F-4D97-AF65-F5344CB8AC3E}">
        <p14:creationId xmlns:p14="http://schemas.microsoft.com/office/powerpoint/2010/main" val="12264283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E9A920-2C9D-8CAE-F20B-1E05D8E1C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/>
              <a:t>Die Mär der Personenfreizügigkeit</a:t>
            </a:r>
            <a:endParaRPr lang="de-DE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6679997-BE83-878E-770C-926D1A3710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32454"/>
            <a:ext cx="8596668" cy="4987395"/>
          </a:xfrm>
        </p:spPr>
        <p:txBody>
          <a:bodyPr>
            <a:normAutofit/>
          </a:bodyPr>
          <a:lstStyle/>
          <a:p>
            <a:r>
              <a:rPr lang="de-CH" sz="2200" dirty="0"/>
              <a:t>5-köpfige Familie aus Rumänien reist für die Stellensuche in die Schweiz (bis zu 6 Monate Aufenthalt durch PFZ möglich)</a:t>
            </a:r>
          </a:p>
          <a:p>
            <a:r>
              <a:rPr lang="de-CH" sz="2200" dirty="0"/>
              <a:t>Die Frau findet eine 60% Stelle beim Burger King, netto 1‘700 CHF pro Monat</a:t>
            </a:r>
          </a:p>
          <a:p>
            <a:r>
              <a:rPr lang="de-CH" sz="2200" dirty="0"/>
              <a:t>Bundesgericht: ab 20 h Arbeit pro Woche besteht Anspruch auf Aufenthaltsbewilligung</a:t>
            </a:r>
          </a:p>
          <a:p>
            <a:pPr marL="0" indent="0">
              <a:buNone/>
            </a:pPr>
            <a:endParaRPr lang="de-CH" sz="2000" b="1" dirty="0"/>
          </a:p>
          <a:p>
            <a:pPr marL="0" indent="0">
              <a:buNone/>
            </a:pPr>
            <a:r>
              <a:rPr lang="de-CH" sz="2000" b="1" dirty="0"/>
              <a:t>Kosten für den Steuerzahler:</a:t>
            </a:r>
          </a:p>
          <a:p>
            <a:pPr marL="0" indent="0">
              <a:buNone/>
            </a:pPr>
            <a:r>
              <a:rPr lang="de-CH" sz="1900" dirty="0"/>
              <a:t>13‘870 CHF Krankenkassenprämien + Selbstbehalt + Franchise + Zähne</a:t>
            </a:r>
          </a:p>
          <a:p>
            <a:pPr marL="0" indent="0">
              <a:buNone/>
            </a:pPr>
            <a:r>
              <a:rPr lang="de-CH" sz="1900" dirty="0"/>
              <a:t>29‘940 CHF Grundbedarf </a:t>
            </a:r>
          </a:p>
          <a:p>
            <a:pPr marL="0" indent="0">
              <a:buNone/>
            </a:pPr>
            <a:r>
              <a:rPr lang="de-CH" sz="1900" dirty="0"/>
              <a:t>20‘400 CHF Miete</a:t>
            </a:r>
          </a:p>
          <a:p>
            <a:pPr marL="0" indent="0">
              <a:buNone/>
            </a:pPr>
            <a:r>
              <a:rPr lang="de-CH" sz="1900" dirty="0"/>
              <a:t>24‘334 CHF Schulkosten</a:t>
            </a:r>
          </a:p>
          <a:p>
            <a:pPr marL="0" indent="0">
              <a:buNone/>
            </a:pPr>
            <a:endParaRPr lang="de-CH" sz="19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95703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DE8DE2B-61C1-46D5-BEB8-521321C18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012C92A-B902-4B69-BDCF-CCA3021FCB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2BDBC14-42A0-4182-BFBA-0751F6350C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902DC474-5BCC-4188-ACDC-AD63E6B187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7B427019-8592-4032-931B-4F27104C9D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1D6E2CEA-A5BB-4CF7-B907-AE4DBF6748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78D09D5A-29CC-4B32-9CE1-72E607558A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6DF3A3FC-950B-40B0-923D-0F0BC1A542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BCA0F2E1-CD3D-4521-9CCB-41A5CC6C54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9BA4F16A-21DC-462A-AD37-0A93C8B79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B75EBDD-038D-4572-A372-1149382957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de-CH"/>
            </a:p>
          </p:txBody>
        </p:sp>
      </p:grpSp>
      <p:pic>
        <p:nvPicPr>
          <p:cNvPr id="4" name="Inhaltsplatzhalter 3" descr="Bunte Stifte in einer Zeile, um ein Diagramm zu bilden.">
            <a:extLst>
              <a:ext uri="{FF2B5EF4-FFF2-40B4-BE49-F238E27FC236}">
                <a16:creationId xmlns:a16="http://schemas.microsoft.com/office/drawing/2014/main" id="{9D8606B0-E95D-0A8D-4B46-75F1D89AA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18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C58F1999-8F1B-23DB-4117-5588B53EBE83}"/>
              </a:ext>
            </a:extLst>
          </p:cNvPr>
          <p:cNvSpPr txBox="1"/>
          <p:nvPr/>
        </p:nvSpPr>
        <p:spPr>
          <a:xfrm>
            <a:off x="2359427" y="2101327"/>
            <a:ext cx="635436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CH" sz="8000" b="1" dirty="0">
                <a:solidFill>
                  <a:schemeClr val="accent1">
                    <a:lumMod val="40000"/>
                    <a:lumOff val="60000"/>
                  </a:schemeClr>
                </a:solidFill>
                <a:highlight>
                  <a:srgbClr val="008000"/>
                </a:highlight>
              </a:rPr>
              <a:t>Entwicklung</a:t>
            </a:r>
            <a:endParaRPr lang="de-DE" sz="8000" b="1" dirty="0">
              <a:solidFill>
                <a:schemeClr val="accent1">
                  <a:lumMod val="40000"/>
                  <a:lumOff val="60000"/>
                </a:schemeClr>
              </a:solidFill>
              <a:highlight>
                <a:srgbClr val="008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205908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E71C67-8D56-57E2-B511-495A7B797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e-CH" dirty="0"/>
              <a:t>Entwicklung Sozialhilfeempfänger</a:t>
            </a:r>
            <a:br>
              <a:rPr lang="de-CH" dirty="0"/>
            </a:br>
            <a:r>
              <a:rPr lang="de-CH" dirty="0"/>
              <a:t>übriges Europa</a:t>
            </a:r>
            <a:endParaRPr lang="de-DE" dirty="0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64DEDE32-8641-31EE-7647-51AD1CC56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4" y="5685657"/>
            <a:ext cx="7077693" cy="743157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AEE960D0-58D0-5789-5F72-637E16FBF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601"/>
          <a:stretch/>
        </p:blipFill>
        <p:spPr>
          <a:xfrm>
            <a:off x="817474" y="2978253"/>
            <a:ext cx="4587355" cy="901494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A2789D19-CD08-E9EF-64E2-DA3401F75D5A}"/>
              </a:ext>
            </a:extLst>
          </p:cNvPr>
          <p:cNvSpPr txBox="1"/>
          <p:nvPr/>
        </p:nvSpPr>
        <p:spPr>
          <a:xfrm>
            <a:off x="826997" y="4136162"/>
            <a:ext cx="8361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900" dirty="0"/>
              <a:t>Wir steuern die Zuwanderung selber (Drittstaatenkontingente)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22927015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C03167-6485-7CCD-ABD7-E7D9FDA80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 anchor="t">
            <a:normAutofit/>
          </a:bodyPr>
          <a:lstStyle/>
          <a:p>
            <a:r>
              <a:rPr lang="de-CH" dirty="0"/>
              <a:t>Nord- und Lateinamerika</a:t>
            </a:r>
            <a:endParaRPr lang="de-DE" dirty="0"/>
          </a:p>
        </p:txBody>
      </p:sp>
      <p:pic>
        <p:nvPicPr>
          <p:cNvPr id="6" name="Grafik 4">
            <a:extLst>
              <a:ext uri="{FF2B5EF4-FFF2-40B4-BE49-F238E27FC236}">
                <a16:creationId xmlns:a16="http://schemas.microsoft.com/office/drawing/2014/main" id="{A0C2CF18-C555-5AD7-C868-2C41BE6455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474" y="5685657"/>
            <a:ext cx="7077693" cy="743157"/>
          </a:xfrm>
          <a:prstGeom prst="rect">
            <a:avLst/>
          </a:prstGeom>
        </p:spPr>
      </p:pic>
      <p:pic>
        <p:nvPicPr>
          <p:cNvPr id="7" name="Grafik 8">
            <a:extLst>
              <a:ext uri="{FF2B5EF4-FFF2-40B4-BE49-F238E27FC236}">
                <a16:creationId xmlns:a16="http://schemas.microsoft.com/office/drawing/2014/main" id="{AF790ECB-ECC7-0E52-A34D-23138185CF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616"/>
          <a:stretch/>
        </p:blipFill>
        <p:spPr>
          <a:xfrm>
            <a:off x="817474" y="2769809"/>
            <a:ext cx="3616943" cy="1253779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A005590-F737-D3DE-695A-E389AA9FDBDA}"/>
              </a:ext>
            </a:extLst>
          </p:cNvPr>
          <p:cNvSpPr txBox="1"/>
          <p:nvPr/>
        </p:nvSpPr>
        <p:spPr>
          <a:xfrm>
            <a:off x="855572" y="4240937"/>
            <a:ext cx="8361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900" dirty="0"/>
              <a:t>Wir steuern die Zuwanderung selber (Drittstaatenkontingente)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1145862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3E2D51-2617-DD6D-A670-384007D38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Europa EU/EFTA</a:t>
            </a:r>
            <a:endParaRPr lang="de-DE" dirty="0"/>
          </a:p>
        </p:txBody>
      </p:sp>
      <p:pic>
        <p:nvPicPr>
          <p:cNvPr id="6" name="Grafik 6">
            <a:extLst>
              <a:ext uri="{FF2B5EF4-FFF2-40B4-BE49-F238E27FC236}">
                <a16:creationId xmlns:a16="http://schemas.microsoft.com/office/drawing/2014/main" id="{FF54624C-2762-B4D6-DD14-F499B29373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5379"/>
          <a:stretch/>
        </p:blipFill>
        <p:spPr>
          <a:xfrm>
            <a:off x="817473" y="2675611"/>
            <a:ext cx="6114609" cy="1415796"/>
          </a:xfr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D9C19B0-271A-C1E1-A274-7BA7BAF1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474" y="5685657"/>
            <a:ext cx="7077693" cy="743157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A7DEA4C9-E73E-F3AC-B3CA-57FFCD4AD26D}"/>
              </a:ext>
            </a:extLst>
          </p:cNvPr>
          <p:cNvSpPr txBox="1"/>
          <p:nvPr/>
        </p:nvSpPr>
        <p:spPr>
          <a:xfrm>
            <a:off x="798422" y="4288562"/>
            <a:ext cx="8361279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CH" sz="1900" dirty="0"/>
              <a:t>Wir steuern die Zuwanderung </a:t>
            </a:r>
            <a:r>
              <a:rPr lang="de-CH" sz="1900" b="1" u="sng" dirty="0"/>
              <a:t>nicht</a:t>
            </a:r>
            <a:r>
              <a:rPr lang="de-CH" sz="1900" dirty="0"/>
              <a:t> mehr selber (PFZ)</a:t>
            </a:r>
            <a:endParaRPr lang="de-DE" sz="1900" dirty="0"/>
          </a:p>
        </p:txBody>
      </p:sp>
    </p:spTree>
    <p:extLst>
      <p:ext uri="{BB962C8B-B14F-4D97-AF65-F5344CB8AC3E}">
        <p14:creationId xmlns:p14="http://schemas.microsoft.com/office/powerpoint/2010/main" val="4068897685"/>
      </p:ext>
    </p:extLst>
  </p:cSld>
  <p:clrMapOvr>
    <a:masterClrMapping/>
  </p:clrMapOvr>
</p:sld>
</file>

<file path=ppt/theme/theme1.xml><?xml version="1.0" encoding="utf-8"?>
<a:theme xmlns:a="http://schemas.openxmlformats.org/drawingml/2006/main" name="Facette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375</Words>
  <Application>Microsoft Office PowerPoint</Application>
  <PresentationFormat>Breitbild</PresentationFormat>
  <Paragraphs>73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Arial</vt:lpstr>
      <vt:lpstr>Calibri</vt:lpstr>
      <vt:lpstr>Trebuchet MS</vt:lpstr>
      <vt:lpstr>Wingdings 3</vt:lpstr>
      <vt:lpstr>Facette</vt:lpstr>
      <vt:lpstr>Asyl-Chaos und offene Grenzen führen zur Plünderung unserer Sozialkassen</vt:lpstr>
      <vt:lpstr>PowerPoint-Präsentation</vt:lpstr>
      <vt:lpstr>Über kurz oder lang – JEDER!</vt:lpstr>
      <vt:lpstr>Asylpolitik – mittlerweile kann fast jeder bleiben!</vt:lpstr>
      <vt:lpstr>Die Mär der Personenfreizügigkeit</vt:lpstr>
      <vt:lpstr>PowerPoint-Präsentation</vt:lpstr>
      <vt:lpstr>Entwicklung Sozialhilfeempfänger übriges Europa</vt:lpstr>
      <vt:lpstr>Nord- und Lateinamerika</vt:lpstr>
      <vt:lpstr>Europa EU/EFTA</vt:lpstr>
      <vt:lpstr>Asien und Ozeanien</vt:lpstr>
      <vt:lpstr>Afrika</vt:lpstr>
      <vt:lpstr>PowerPoint-Präsentation</vt:lpstr>
      <vt:lpstr>Internationales Recht bestimmt unsere Sozialpolitik</vt:lpstr>
      <vt:lpstr>Finanzielle Zeitbombe für Gemeinden</vt:lpstr>
      <vt:lpstr>Alle dürfen bleiben –  der Steuerzahler muss zahlen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Asylchaos – Praxisbeispiele aus Aarburg, AG</dc:title>
  <dc:creator>Martina Bircher</dc:creator>
  <cp:lastModifiedBy>Andrea Sommer</cp:lastModifiedBy>
  <cp:revision>49</cp:revision>
  <dcterms:created xsi:type="dcterms:W3CDTF">2022-12-20T10:00:35Z</dcterms:created>
  <dcterms:modified xsi:type="dcterms:W3CDTF">2024-05-03T12:57:45Z</dcterms:modified>
</cp:coreProperties>
</file>